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112" r:id="rId3"/>
    <p:sldId id="2125" r:id="rId4"/>
    <p:sldId id="2144" r:id="rId5"/>
    <p:sldId id="2127" r:id="rId6"/>
    <p:sldId id="2128" r:id="rId7"/>
    <p:sldId id="2137" r:id="rId8"/>
    <p:sldId id="2138" r:id="rId9"/>
    <p:sldId id="2139" r:id="rId10"/>
    <p:sldId id="2140" r:id="rId11"/>
    <p:sldId id="2134" r:id="rId12"/>
    <p:sldId id="2129" r:id="rId13"/>
    <p:sldId id="2126" r:id="rId14"/>
  </p:sldIdLst>
  <p:sldSz cx="9144000" cy="5143500" type="screen16x9"/>
  <p:notesSz cx="9926320" cy="6797675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3" userDrawn="1">
          <p15:clr>
            <a:srgbClr val="A4A3A4"/>
          </p15:clr>
        </p15:guide>
        <p15:guide id="2" orient="horz" pos="1782" userDrawn="1">
          <p15:clr>
            <a:srgbClr val="A4A3A4"/>
          </p15:clr>
        </p15:guide>
        <p15:guide id="3" orient="horz" pos="736" userDrawn="1">
          <p15:clr>
            <a:srgbClr val="A4A3A4"/>
          </p15:clr>
        </p15:guide>
        <p15:guide id="4" pos="3061" userDrawn="1">
          <p15:clr>
            <a:srgbClr val="A4A3A4"/>
          </p15:clr>
        </p15:guide>
        <p15:guide id="5" pos="5646" userDrawn="1">
          <p15:clr>
            <a:srgbClr val="A4A3A4"/>
          </p15:clr>
        </p15:guide>
        <p15:guide id="6" pos="445" userDrawn="1">
          <p15:clr>
            <a:srgbClr val="A4A3A4"/>
          </p15:clr>
        </p15:guide>
        <p15:guide id="7" pos="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6F"/>
    <a:srgbClr val="FFFFFF"/>
    <a:srgbClr val="004E49"/>
    <a:srgbClr val="457DA5"/>
    <a:srgbClr val="FF0000"/>
    <a:srgbClr val="006F68"/>
    <a:srgbClr val="F6F9FC"/>
    <a:srgbClr val="C5C5C5"/>
    <a:srgbClr val="C59D83"/>
    <a:srgbClr val="A74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-684" y="-90"/>
      </p:cViewPr>
      <p:guideLst>
        <p:guide orient="horz" pos="3093"/>
        <p:guide orient="horz" pos="1782"/>
        <p:guide orient="horz" pos="736"/>
        <p:guide pos="3061"/>
        <p:guide pos="5646"/>
        <p:guide pos="445"/>
        <p:guide pos="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227281" cy="25354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7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8140041" y="0"/>
            <a:ext cx="6227281" cy="25354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700"/>
            </a:lvl1pPr>
          </a:lstStyle>
          <a:p>
            <a:fld id="{0F9B84EA-7D68-4D60-9CB1-D50884785D1C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4799864"/>
            <a:ext cx="6227281" cy="25354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7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8140041" y="4799864"/>
            <a:ext cx="6227281" cy="25354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7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6282321" cy="2333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2" tIns="45711" rIns="91422" bIns="45711" numCol="1" anchor="t" anchorCtr="0" compatLnSpc="1"/>
          <a:lstStyle>
            <a:lvl1pPr defTabSz="914400"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8210825" y="1"/>
            <a:ext cx="6282321" cy="2333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2" tIns="45711" rIns="91422" bIns="45711" numCol="1" anchor="t" anchorCtr="0" compatLnSpc="1"/>
          <a:lstStyle>
            <a:lvl1pPr defTabSz="914400" eaLnBrk="1" hangingPunct="1">
              <a:buFont typeface="Arial" panose="020B0604020202020204" pitchFamily="34" charset="0"/>
              <a:buNone/>
              <a:defRPr noProof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2560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699125" y="349250"/>
            <a:ext cx="3100388" cy="1744663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备注占位符 4"/>
          <p:cNvSpPr>
            <a:spLocks noGrp="1" noRot="1" noChangeAspect="1" noChangeArrowheads="1"/>
          </p:cNvSpPr>
          <p:nvPr>
            <p:ph type="body" sz="quarter" idx="4294967295"/>
          </p:nvPr>
        </p:nvSpPr>
        <p:spPr bwMode="auto">
          <a:xfrm>
            <a:off x="1449157" y="2211389"/>
            <a:ext cx="11598009" cy="20923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2" tIns="45711" rIns="91422" bIns="45711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419601"/>
            <a:ext cx="6282321" cy="2333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2" tIns="45711" rIns="91422" bIns="45711" numCol="1" anchor="b" anchorCtr="0" compatLnSpc="1"/>
          <a:lstStyle>
            <a:lvl1pPr defTabSz="914400"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210825" y="4419601"/>
            <a:ext cx="6282321" cy="2333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2" tIns="45711" rIns="91422" bIns="45711" numCol="1" anchor="b" anchorCtr="0" compatLnSpc="1"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4846416"/>
            <a:ext cx="9156700" cy="298513"/>
          </a:xfrm>
          <a:prstGeom prst="rect">
            <a:avLst/>
          </a:prstGeom>
          <a:solidFill>
            <a:srgbClr val="006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015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</a:fld>
            <a:endParaRPr lang="en-US" dirty="0"/>
          </a:p>
        </p:txBody>
      </p:sp>
      <p:sp>
        <p:nvSpPr>
          <p:cNvPr id="7" name="直接连接符 19"/>
          <p:cNvSpPr/>
          <p:nvPr userDrawn="1"/>
        </p:nvSpPr>
        <p:spPr>
          <a:xfrm flipV="1">
            <a:off x="1970405" y="639286"/>
            <a:ext cx="6915150" cy="14288"/>
          </a:xfrm>
          <a:prstGeom prst="line">
            <a:avLst/>
          </a:prstGeom>
          <a:ln w="19050" cap="flat" cmpd="sng">
            <a:solidFill>
              <a:srgbClr val="006F68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8" name="图片 5" descr="logo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755" y="-15875"/>
            <a:ext cx="1806575" cy="84518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tags" Target="../tags/tag10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/>
          <p:nvPr/>
        </p:nvSpPr>
        <p:spPr bwMode="auto">
          <a:xfrm>
            <a:off x="4842510" y="51435"/>
            <a:ext cx="4121785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lvl="1" indent="1143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lvl="2" indent="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lvl="3" indent="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lvl="4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zh-CN" altLang="en-US" sz="2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</a:t>
            </a:r>
            <a:r>
              <a:rPr lang="zh-CN" altLang="en-US" sz="2800" dirty="0" smtClean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操作流程与注意事项</a:t>
            </a:r>
            <a:endParaRPr lang="zh-CN" altLang="en-US" sz="2800" dirty="0" smtClean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14"/>
          <p:cNvSpPr/>
          <p:nvPr/>
        </p:nvSpPr>
        <p:spPr>
          <a:xfrm>
            <a:off x="142875" y="857250"/>
            <a:ext cx="4856480" cy="951865"/>
          </a:xfrm>
          <a:prstGeom prst="rect">
            <a:avLst/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indent="457200">
              <a:lnSpc>
                <a:spcPct val="140000"/>
              </a:lnSpc>
              <a:spcAft>
                <a:spcPts val="0"/>
              </a:spcAft>
            </a:pPr>
            <a:r>
              <a:rPr lang="en-US" altLang="zh-CN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三步法</a:t>
            </a:r>
            <a:r>
              <a:rPr lang="en-US" altLang="zh-CN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操作流程</a:t>
            </a:r>
            <a:endParaRPr lang="zh-CN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07" name="组合 38"/>
          <p:cNvGrpSpPr/>
          <p:nvPr/>
        </p:nvGrpSpPr>
        <p:grpSpPr bwMode="auto">
          <a:xfrm rot="16200000">
            <a:off x="2673350" y="2655570"/>
            <a:ext cx="1391285" cy="337185"/>
            <a:chOff x="5912976" y="2810944"/>
            <a:chExt cx="366047" cy="280195"/>
          </a:xfrm>
        </p:grpSpPr>
        <p:sp>
          <p:nvSpPr>
            <p:cNvPr id="108" name="等腰三角形 107"/>
            <p:cNvSpPr/>
            <p:nvPr/>
          </p:nvSpPr>
          <p:spPr>
            <a:xfrm flipV="1">
              <a:off x="5912976" y="2872512"/>
              <a:ext cx="366047" cy="218627"/>
            </a:xfrm>
            <a:prstGeom prst="triangle">
              <a:avLst/>
            </a:prstGeom>
            <a:gradFill flip="none" rotWithShape="1">
              <a:gsLst>
                <a:gs pos="0">
                  <a:srgbClr val="00706B"/>
                </a:gs>
                <a:gs pos="100000">
                  <a:srgbClr val="069489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9" name="等腰三角形 108"/>
            <p:cNvSpPr/>
            <p:nvPr/>
          </p:nvSpPr>
          <p:spPr>
            <a:xfrm flipV="1">
              <a:off x="5941447" y="2810944"/>
              <a:ext cx="309106" cy="184703"/>
            </a:xfrm>
            <a:prstGeom prst="triangle">
              <a:avLst/>
            </a:prstGeom>
            <a:gradFill flip="none" rotWithShape="1">
              <a:gsLst>
                <a:gs pos="0">
                  <a:srgbClr val="00706B"/>
                </a:gs>
                <a:gs pos="100000">
                  <a:srgbClr val="069489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" name="矩形: 圆角 17"/>
          <p:cNvSpPr/>
          <p:nvPr/>
        </p:nvSpPr>
        <p:spPr>
          <a:xfrm>
            <a:off x="1400175" y="2211705"/>
            <a:ext cx="1737360" cy="1188085"/>
          </a:xfrm>
          <a:prstGeom prst="roundRect">
            <a:avLst>
              <a:gd name="adj" fmla="val 5742"/>
            </a:avLst>
          </a:prstGeom>
          <a:noFill/>
          <a:ln w="12700">
            <a:solidFill>
              <a:srgbClr val="007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543685" y="2400300"/>
            <a:ext cx="1814830" cy="837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altLang="zh-CN" b="1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b="1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工程概预算</a:t>
            </a:r>
            <a:endParaRPr lang="zh-CN" b="1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b="1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文件编制维护</a:t>
            </a:r>
            <a:endParaRPr lang="zh-CN" altLang="en-US" b="1"/>
          </a:p>
        </p:txBody>
      </p:sp>
      <p:sp>
        <p:nvSpPr>
          <p:cNvPr id="15" name="文本框 14"/>
          <p:cNvSpPr txBox="1"/>
          <p:nvPr/>
        </p:nvSpPr>
        <p:spPr>
          <a:xfrm>
            <a:off x="3833495" y="2400300"/>
            <a:ext cx="1516380" cy="837565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/>
            <a:r>
              <a:rPr lang="en-US" altLang="zh-CN" b="1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b="1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导出</a:t>
            </a:r>
            <a:endParaRPr lang="zh-CN" altLang="en-US" b="1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b="1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离线数据包</a:t>
            </a:r>
            <a:endParaRPr lang="zh-CN" altLang="en-US" b="1"/>
          </a:p>
        </p:txBody>
      </p:sp>
      <p:sp>
        <p:nvSpPr>
          <p:cNvPr id="16" name="矩形: 圆角 17"/>
          <p:cNvSpPr/>
          <p:nvPr/>
        </p:nvSpPr>
        <p:spPr>
          <a:xfrm>
            <a:off x="3668395" y="2225040"/>
            <a:ext cx="1737360" cy="1188085"/>
          </a:xfrm>
          <a:prstGeom prst="roundRect">
            <a:avLst>
              <a:gd name="adj" fmla="val 5742"/>
            </a:avLst>
          </a:prstGeom>
          <a:noFill/>
          <a:ln w="12700">
            <a:solidFill>
              <a:srgbClr val="007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5981700" y="2415540"/>
            <a:ext cx="1597660" cy="837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b="1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上传至数字</a:t>
            </a:r>
            <a:endParaRPr lang="zh-CN" altLang="en-US" b="1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b="1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化管控平台</a:t>
            </a:r>
            <a:endParaRPr lang="zh-CN" altLang="en-US" b="1"/>
          </a:p>
        </p:txBody>
      </p:sp>
      <p:sp>
        <p:nvSpPr>
          <p:cNvPr id="18" name="矩形: 圆角 17"/>
          <p:cNvSpPr/>
          <p:nvPr/>
        </p:nvSpPr>
        <p:spPr>
          <a:xfrm>
            <a:off x="5857240" y="2225040"/>
            <a:ext cx="1737360" cy="1188085"/>
          </a:xfrm>
          <a:prstGeom prst="roundRect">
            <a:avLst>
              <a:gd name="adj" fmla="val 5742"/>
            </a:avLst>
          </a:prstGeom>
          <a:noFill/>
          <a:ln w="12700">
            <a:solidFill>
              <a:srgbClr val="007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/>
          </a:p>
        </p:txBody>
      </p:sp>
      <p:grpSp>
        <p:nvGrpSpPr>
          <p:cNvPr id="19" name="组合 38"/>
          <p:cNvGrpSpPr/>
          <p:nvPr/>
        </p:nvGrpSpPr>
        <p:grpSpPr bwMode="auto">
          <a:xfrm rot="16200000">
            <a:off x="4898390" y="2660650"/>
            <a:ext cx="1391285" cy="337185"/>
            <a:chOff x="5912976" y="2810944"/>
            <a:chExt cx="366047" cy="280195"/>
          </a:xfrm>
        </p:grpSpPr>
        <p:sp>
          <p:nvSpPr>
            <p:cNvPr id="20" name="等腰三角形 19"/>
            <p:cNvSpPr/>
            <p:nvPr/>
          </p:nvSpPr>
          <p:spPr>
            <a:xfrm flipV="1">
              <a:off x="5912976" y="2872512"/>
              <a:ext cx="366047" cy="218627"/>
            </a:xfrm>
            <a:prstGeom prst="triangle">
              <a:avLst/>
            </a:prstGeom>
            <a:gradFill flip="none" rotWithShape="1">
              <a:gsLst>
                <a:gs pos="0">
                  <a:srgbClr val="00706B"/>
                </a:gs>
                <a:gs pos="100000">
                  <a:srgbClr val="069489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flipV="1">
              <a:off x="5941447" y="2810944"/>
              <a:ext cx="309106" cy="184703"/>
            </a:xfrm>
            <a:prstGeom prst="triangle">
              <a:avLst/>
            </a:prstGeom>
            <a:gradFill flip="none" rotWithShape="1">
              <a:gsLst>
                <a:gs pos="0">
                  <a:srgbClr val="00706B"/>
                </a:gs>
                <a:gs pos="100000">
                  <a:srgbClr val="069489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/>
          <p:nvPr/>
        </p:nvSpPr>
        <p:spPr bwMode="auto">
          <a:xfrm>
            <a:off x="4784090" y="51435"/>
            <a:ext cx="4180205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lvl="1" indent="1143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lvl="2" indent="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lvl="3" indent="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lvl="4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zh-CN" altLang="en-US" sz="2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</a:t>
            </a:r>
            <a:r>
              <a:rPr lang="zh-CN" altLang="en-US" sz="2800" dirty="0" smtClean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操作流程与注意事项</a:t>
            </a:r>
            <a:endParaRPr lang="zh-CN" altLang="en-US" sz="2800" dirty="0" smtClean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14"/>
          <p:cNvSpPr/>
          <p:nvPr/>
        </p:nvSpPr>
        <p:spPr>
          <a:xfrm>
            <a:off x="142875" y="857250"/>
            <a:ext cx="8892540" cy="981075"/>
          </a:xfrm>
          <a:prstGeom prst="rect">
            <a:avLst/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indent="457200">
              <a:lnSpc>
                <a:spcPct val="140000"/>
              </a:lnSpc>
              <a:spcAft>
                <a:spcPts val="0"/>
              </a:spcAft>
            </a:pP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r>
              <a:rPr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导出离线数据</a:t>
            </a:r>
            <a:r>
              <a:rPr lang="zh-CN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包</a:t>
            </a:r>
            <a:r>
              <a:rPr 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--</a:t>
            </a: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选择保存位置，</a:t>
            </a:r>
            <a:r>
              <a:rPr lang="zh-CN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获得加密版成果数据包。</a:t>
            </a:r>
            <a:endParaRPr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l="39266" t="17247" r="26834" b="42630"/>
          <a:stretch>
            <a:fillRect/>
          </a:stretch>
        </p:blipFill>
        <p:spPr>
          <a:xfrm>
            <a:off x="1187450" y="1497330"/>
            <a:ext cx="6571615" cy="3457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769235" y="3435350"/>
            <a:ext cx="962025" cy="1171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/>
          <p:nvPr/>
        </p:nvSpPr>
        <p:spPr bwMode="auto">
          <a:xfrm>
            <a:off x="4860290" y="123190"/>
            <a:ext cx="4472940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lvl="1" indent="1143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lvl="2" indent="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lvl="3" indent="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lvl="4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zh-CN" altLang="en-US" sz="2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</a:t>
            </a:r>
            <a:r>
              <a:rPr lang="zh-CN" altLang="en-US" sz="2800" dirty="0" smtClean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操作流程与注意事项</a:t>
            </a:r>
            <a:endParaRPr lang="zh-CN" altLang="en-US" sz="2800" dirty="0" smtClean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1"/>
          <a:srcRect t="10667" b="19568"/>
          <a:stretch>
            <a:fillRect/>
          </a:stretch>
        </p:blipFill>
        <p:spPr>
          <a:xfrm>
            <a:off x="611505" y="2139950"/>
            <a:ext cx="8270875" cy="3246120"/>
          </a:xfrm>
          <a:prstGeom prst="rect">
            <a:avLst/>
          </a:prstGeom>
        </p:spPr>
      </p:pic>
      <p:sp>
        <p:nvSpPr>
          <p:cNvPr id="3" name="矩形 14"/>
          <p:cNvSpPr/>
          <p:nvPr/>
        </p:nvSpPr>
        <p:spPr>
          <a:xfrm>
            <a:off x="142875" y="857250"/>
            <a:ext cx="9742805" cy="2203450"/>
          </a:xfrm>
          <a:prstGeom prst="rect">
            <a:avLst/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indent="457200">
              <a:lnSpc>
                <a:spcPct val="140000"/>
              </a:lnSpc>
              <a:spcAft>
                <a:spcPts val="0"/>
              </a:spcAft>
            </a:pP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（三）上传至数字化管控平台</a:t>
            </a: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r>
              <a:rPr lang="zh-CN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选择</a:t>
            </a:r>
            <a:r>
              <a:rPr 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技术经济管理</a:t>
            </a:r>
            <a:r>
              <a:rPr lang="en-US" altLang="zh-CN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进入</a:t>
            </a:r>
            <a:r>
              <a:rPr lang="en-US" altLang="zh-CN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概算管理</a:t>
            </a:r>
            <a:r>
              <a:rPr lang="en-US" altLang="zh-CN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模块，</a:t>
            </a: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indent="457200">
              <a:lnSpc>
                <a:spcPct val="120000"/>
              </a:lnSpc>
              <a:spcAft>
                <a:spcPts val="0"/>
              </a:spcAft>
            </a:pP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</a:t>
            </a:r>
            <a:r>
              <a:rPr lang="en-US" altLang="zh-CN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上传</a:t>
            </a:r>
            <a:r>
              <a:rPr lang="en-US" altLang="zh-CN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按钮</a:t>
            </a:r>
            <a:r>
              <a:rPr lang="en-US" altLang="zh-CN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选择</a:t>
            </a:r>
            <a:r>
              <a:rPr lang="en-US" altLang="zh-CN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上传审定概算</a:t>
            </a:r>
            <a:r>
              <a:rPr lang="en-US" altLang="zh-CN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在弹出窗口选择造价成果数据包。</a:t>
            </a:r>
            <a:endParaRPr lang="en-US" altLang="zh-CN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/>
          <p:nvPr/>
        </p:nvSpPr>
        <p:spPr bwMode="auto">
          <a:xfrm>
            <a:off x="4860290" y="51435"/>
            <a:ext cx="4215765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lvl="1" indent="1143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lvl="2" indent="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lvl="3" indent="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lvl="4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zh-CN" altLang="en-US" sz="2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</a:t>
            </a:r>
            <a:r>
              <a:rPr lang="zh-CN" altLang="en-US" sz="2800" dirty="0" smtClean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操作流程与注意事项</a:t>
            </a:r>
            <a:endParaRPr lang="zh-CN" altLang="en-US" sz="2800" dirty="0" smtClean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14"/>
          <p:cNvSpPr/>
          <p:nvPr/>
        </p:nvSpPr>
        <p:spPr>
          <a:xfrm>
            <a:off x="142875" y="857250"/>
            <a:ext cx="8032115" cy="3797935"/>
          </a:xfrm>
          <a:prstGeom prst="rect">
            <a:avLst/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indent="457200">
              <a:lnSpc>
                <a:spcPct val="140000"/>
              </a:lnSpc>
              <a:spcAft>
                <a:spcPts val="0"/>
              </a:spcAft>
            </a:pPr>
            <a:r>
              <a:rPr lang="zh-CN" altLang="en-US" sz="2000" b="1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注意事项：</a:t>
            </a:r>
            <a:endParaRPr lang="zh-CN" altLang="en-US" sz="2000" b="1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zh-CN" sz="1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sz="1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）上传至平台前使用最新版概预算系统，向概预算系统厂家获取最新版本安装包（</a:t>
            </a:r>
            <a:r>
              <a:rPr lang="en-US" altLang="zh-CN" sz="1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</a:t>
            </a:r>
            <a:r>
              <a:rPr lang="zh-CN" altLang="en-US" sz="1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月份更新</a:t>
            </a:r>
            <a:r>
              <a:rPr lang="zh-CN" sz="1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），否则系统会出现</a:t>
            </a:r>
            <a:r>
              <a:rPr lang="en-US" altLang="zh-CN" sz="1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请使用河南专版软件导出的加密格式的文件上传</a:t>
            </a:r>
            <a:r>
              <a:rPr lang="en-US" altLang="zh-CN" sz="1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提示。</a:t>
            </a:r>
            <a:r>
              <a:rPr lang="en-US" altLang="zh-CN" sz="1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                                              </a:t>
            </a:r>
            <a:r>
              <a:rPr lang="zh-CN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（下载网址：http://motosoft.com.cn/soft_hourse/PDW20KV_2022.rar）</a:t>
            </a:r>
            <a:endParaRPr lang="zh-CN" sz="1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zh-CN" altLang="en-US" sz="1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）概预算</a:t>
            </a:r>
            <a:r>
              <a:rPr lang="zh-CN" sz="1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系统内工程</a:t>
            </a:r>
            <a:r>
              <a:rPr lang="zh-CN" altLang="en-US" sz="1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需完善</a:t>
            </a:r>
            <a:r>
              <a:rPr lang="zh-CN" sz="1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正确的</a:t>
            </a:r>
            <a:r>
              <a:rPr lang="en-US" altLang="zh-CN" sz="1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WBS</a:t>
            </a:r>
            <a:r>
              <a:rPr lang="zh-CN" altLang="en-US" sz="1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编码，否则上传管控系统时会出现</a:t>
            </a:r>
            <a:r>
              <a:rPr lang="en-US" altLang="zh-CN" sz="1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需求或工程不存在！</a:t>
            </a:r>
            <a:r>
              <a:rPr lang="en-US" altLang="zh-CN" sz="1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提示</a:t>
            </a:r>
            <a:r>
              <a:rPr lang="zh-CN" sz="1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sz="18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zh-CN" altLang="en-US" sz="1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）确</a:t>
            </a:r>
            <a:r>
              <a:rPr lang="zh-CN" sz="1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保概预算系统内数据为最终版且与批复一致，保证审定概算数据的准确性。</a:t>
            </a:r>
            <a:endParaRPr lang="zh-CN" sz="18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18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/>
          <p:nvPr/>
        </p:nvSpPr>
        <p:spPr bwMode="auto">
          <a:xfrm>
            <a:off x="4860290" y="51435"/>
            <a:ext cx="4096385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lvl="1" indent="1143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lvl="2" indent="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lvl="3" indent="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lvl="4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zh-CN" altLang="en-US" sz="2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</a:t>
            </a:r>
            <a:r>
              <a:rPr lang="zh-CN" altLang="en-US" sz="2800" dirty="0" smtClean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操作流程与注意事项</a:t>
            </a:r>
            <a:endParaRPr lang="zh-CN" altLang="en-US" sz="2800" dirty="0" smtClean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14"/>
          <p:cNvSpPr/>
          <p:nvPr/>
        </p:nvSpPr>
        <p:spPr>
          <a:xfrm>
            <a:off x="142875" y="627380"/>
            <a:ext cx="4856480" cy="843280"/>
          </a:xfrm>
          <a:prstGeom prst="rect">
            <a:avLst/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l"/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（一）</a:t>
            </a:r>
            <a:r>
              <a:rPr lang="zh-CN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工程概预算文件编制维护</a:t>
            </a: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）概预算系统维护</a:t>
            </a:r>
            <a:r>
              <a:rPr lang="zh-CN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物资用途</a:t>
            </a: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9750" y="1524635"/>
            <a:ext cx="6397625" cy="34690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541010" y="2218055"/>
            <a:ext cx="3150870" cy="261302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6" name="直接箭头连接符 5"/>
          <p:cNvCxnSpPr/>
          <p:nvPr/>
        </p:nvCxnSpPr>
        <p:spPr>
          <a:xfrm flipV="1">
            <a:off x="5148580" y="4300220"/>
            <a:ext cx="359410" cy="287655"/>
          </a:xfrm>
          <a:prstGeom prst="straightConnector1">
            <a:avLst/>
          </a:prstGeom>
          <a:ln w="31750">
            <a:solidFill>
              <a:srgbClr val="FF0000"/>
            </a:soli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矩形 14"/>
          <p:cNvSpPr/>
          <p:nvPr/>
        </p:nvSpPr>
        <p:spPr>
          <a:xfrm>
            <a:off x="6937375" y="1132205"/>
            <a:ext cx="2164715" cy="1590040"/>
          </a:xfrm>
          <a:prstGeom prst="rect">
            <a:avLst/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indent="457200">
              <a:lnSpc>
                <a:spcPct val="140000"/>
              </a:lnSpc>
              <a:spcAft>
                <a:spcPts val="0"/>
              </a:spcAft>
            </a:pPr>
            <a:r>
              <a:rPr lang="zh-CN" altLang="en-US" sz="14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方法：在材料汇总窗口，物资条目用途列中选择实际用途</a:t>
            </a:r>
            <a:r>
              <a:rPr lang="zh-CN" altLang="en-US" sz="16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16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/>
          <p:nvPr/>
        </p:nvSpPr>
        <p:spPr bwMode="auto">
          <a:xfrm>
            <a:off x="4860290" y="51435"/>
            <a:ext cx="4096385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lvl="1" indent="1143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lvl="2" indent="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lvl="3" indent="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lvl="4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zh-CN" altLang="en-US" sz="2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</a:t>
            </a:r>
            <a:r>
              <a:rPr lang="zh-CN" altLang="en-US" sz="2800" dirty="0" smtClean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操作流程与注意事项</a:t>
            </a:r>
            <a:endParaRPr lang="zh-CN" altLang="en-US" sz="2800" dirty="0" smtClean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14"/>
          <p:cNvSpPr/>
          <p:nvPr/>
        </p:nvSpPr>
        <p:spPr>
          <a:xfrm>
            <a:off x="142875" y="857250"/>
            <a:ext cx="4856480" cy="543560"/>
          </a:xfrm>
          <a:prstGeom prst="rect">
            <a:avLst/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indent="457200">
              <a:lnSpc>
                <a:spcPct val="140000"/>
              </a:lnSpc>
              <a:spcAft>
                <a:spcPts val="0"/>
              </a:spcAft>
            </a:pP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）概预算系统维护</a:t>
            </a:r>
            <a:r>
              <a:rPr lang="en-US" altLang="zh-CN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WBS</a:t>
            </a: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编码</a:t>
            </a: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5650" y="1347470"/>
            <a:ext cx="5622290" cy="3761105"/>
          </a:xfrm>
          <a:prstGeom prst="rect">
            <a:avLst/>
          </a:prstGeom>
        </p:spPr>
      </p:pic>
      <p:sp>
        <p:nvSpPr>
          <p:cNvPr id="10" name="矩形 14"/>
          <p:cNvSpPr/>
          <p:nvPr/>
        </p:nvSpPr>
        <p:spPr>
          <a:xfrm>
            <a:off x="6300470" y="1419225"/>
            <a:ext cx="2736850" cy="3474720"/>
          </a:xfrm>
          <a:prstGeom prst="rect">
            <a:avLst/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indent="457200">
              <a:lnSpc>
                <a:spcPct val="140000"/>
              </a:lnSpc>
              <a:spcAft>
                <a:spcPts val="0"/>
              </a:spcAft>
            </a:pPr>
            <a:r>
              <a:rPr lang="zh-CN" altLang="en-US" sz="16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共</a:t>
            </a:r>
            <a:r>
              <a:rPr lang="en-US" altLang="zh-CN" sz="16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16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种方法：</a:t>
            </a:r>
            <a:endParaRPr lang="zh-CN" altLang="en-US" sz="16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r>
              <a:rPr lang="en-US" altLang="zh-CN" sz="16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6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r>
              <a:rPr lang="zh-CN" sz="16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工程列表中，工程名称上点右键选择读取</a:t>
            </a:r>
            <a:r>
              <a:rPr lang="en-US" altLang="zh-CN" sz="16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E</a:t>
            </a:r>
            <a:r>
              <a:rPr lang="en-US" altLang="zh-CN" sz="16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xcel</a:t>
            </a:r>
            <a:r>
              <a:rPr lang="zh-CN" altLang="en-US" sz="16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刷新工程编号，仅需粘贴批次工程名称和</a:t>
            </a:r>
            <a:r>
              <a:rPr lang="en-US" altLang="zh-CN" sz="16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WBS</a:t>
            </a:r>
            <a:r>
              <a:rPr lang="zh-CN" altLang="en-US" sz="16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编码。</a:t>
            </a:r>
            <a:endParaRPr lang="zh-CN" altLang="en-US" sz="16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r>
              <a:rPr lang="en-US" altLang="zh-CN" sz="16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16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）工程列表中双击工程编号可快速修改当前工程</a:t>
            </a:r>
            <a:r>
              <a:rPr lang="en-US" altLang="zh-CN" sz="16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WBS</a:t>
            </a:r>
            <a:r>
              <a:rPr lang="zh-CN" altLang="en-US" sz="16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编码。</a:t>
            </a:r>
            <a:endParaRPr lang="zh-CN" altLang="en-US" sz="16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r>
              <a:rPr lang="en-US" altLang="zh-CN" sz="16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16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）工程信息中维护</a:t>
            </a:r>
            <a:r>
              <a:rPr lang="zh-CN" sz="16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项目编号</a:t>
            </a:r>
            <a:r>
              <a:rPr lang="zh-CN" altLang="en-US" sz="16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16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/>
          <p:nvPr/>
        </p:nvSpPr>
        <p:spPr bwMode="auto">
          <a:xfrm>
            <a:off x="4787900" y="51435"/>
            <a:ext cx="4137025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lvl="1" indent="1143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lvl="2" indent="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lvl="3" indent="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lvl="4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zh-CN" altLang="en-US" sz="2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</a:t>
            </a:r>
            <a:r>
              <a:rPr lang="zh-CN" altLang="en-US" sz="2800" dirty="0" smtClean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操作流程与注意事项</a:t>
            </a:r>
            <a:endParaRPr lang="zh-CN" altLang="en-US" sz="2800" dirty="0" smtClean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14"/>
          <p:cNvSpPr/>
          <p:nvPr/>
        </p:nvSpPr>
        <p:spPr>
          <a:xfrm>
            <a:off x="142875" y="857250"/>
            <a:ext cx="7392670" cy="2203450"/>
          </a:xfrm>
          <a:prstGeom prst="rect">
            <a:avLst/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indent="457200">
              <a:lnSpc>
                <a:spcPct val="140000"/>
              </a:lnSpc>
              <a:spcAft>
                <a:spcPts val="0"/>
              </a:spcAft>
            </a:pP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）选择</a:t>
            </a:r>
            <a:r>
              <a:rPr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需要</a:t>
            </a:r>
            <a:r>
              <a:rPr lang="zh-CN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导出</a:t>
            </a:r>
            <a:r>
              <a:rPr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的工程</a:t>
            </a:r>
            <a:r>
              <a:rPr 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--</a:t>
            </a: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勾选需要导出的工程</a:t>
            </a:r>
            <a:r>
              <a:rPr lang="en-US" altLang="zh-CN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endParaRPr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36625" y="1347470"/>
            <a:ext cx="6699250" cy="3609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/>
          <p:nvPr/>
        </p:nvSpPr>
        <p:spPr bwMode="auto">
          <a:xfrm>
            <a:off x="4860290" y="51435"/>
            <a:ext cx="4365625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lvl="1" indent="1143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lvl="2" indent="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lvl="3" indent="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lvl="4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zh-CN" altLang="en-US" sz="2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</a:t>
            </a:r>
            <a:r>
              <a:rPr lang="zh-CN" altLang="en-US" sz="2800" dirty="0" smtClean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操作流程与注意事项</a:t>
            </a:r>
            <a:endParaRPr lang="zh-CN" altLang="en-US" sz="2800" dirty="0" smtClean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14"/>
          <p:cNvSpPr/>
          <p:nvPr/>
        </p:nvSpPr>
        <p:spPr>
          <a:xfrm>
            <a:off x="142875" y="699135"/>
            <a:ext cx="9612630" cy="2203450"/>
          </a:xfrm>
          <a:prstGeom prst="rect">
            <a:avLst/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indent="457200">
              <a:lnSpc>
                <a:spcPct val="140000"/>
              </a:lnSpc>
              <a:spcAft>
                <a:spcPts val="0"/>
              </a:spcAft>
            </a:pP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r>
              <a:rPr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导出离线数据</a:t>
            </a:r>
            <a:r>
              <a:rPr lang="zh-CN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包：</a:t>
            </a:r>
            <a:r>
              <a:rPr 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点击“导出</a:t>
            </a: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数字化管控平台造价</a:t>
            </a:r>
            <a:r>
              <a:rPr 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离线数据“按钮</a:t>
            </a: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8175" y="1259840"/>
            <a:ext cx="8108950" cy="3752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/>
          <p:nvPr/>
        </p:nvSpPr>
        <p:spPr bwMode="auto">
          <a:xfrm>
            <a:off x="4860290" y="51435"/>
            <a:ext cx="4365625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lvl="1" indent="1143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lvl="2" indent="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lvl="3" indent="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lvl="4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zh-CN" altLang="en-US" sz="2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</a:t>
            </a:r>
            <a:r>
              <a:rPr lang="zh-CN" altLang="en-US" sz="2800" dirty="0" smtClean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操作流程与注意事项</a:t>
            </a:r>
            <a:endParaRPr lang="zh-CN" altLang="en-US" sz="2800" dirty="0" smtClean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14"/>
          <p:cNvSpPr/>
          <p:nvPr/>
        </p:nvSpPr>
        <p:spPr>
          <a:xfrm>
            <a:off x="142875" y="627380"/>
            <a:ext cx="8474075" cy="927100"/>
          </a:xfrm>
          <a:prstGeom prst="rect">
            <a:avLst/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indent="457200">
              <a:lnSpc>
                <a:spcPct val="140000"/>
              </a:lnSpc>
              <a:spcAft>
                <a:spcPts val="0"/>
              </a:spcAft>
            </a:pP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）系统会根据工程物资信息自动生成线路规模数据，若与实际不符，可手动调整：根据设计提供的线路规模数据在导出离线包窗口右侧维护。</a:t>
            </a: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（5）维护数据后点击“保存规模”按钮保存当前维护的数据。</a:t>
            </a: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（6）导出离线包前需要注意阶段选择：</a:t>
            </a: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可研初设阶段、施工阶段、竣工阶段、调整概算阶段，以免上传失败。</a:t>
            </a: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27405" y="1554480"/>
            <a:ext cx="7320915" cy="397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/>
          <p:nvPr/>
        </p:nvSpPr>
        <p:spPr bwMode="auto">
          <a:xfrm>
            <a:off x="4860290" y="51435"/>
            <a:ext cx="4365625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lvl="1" indent="1143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lvl="2" indent="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lvl="3" indent="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lvl="4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zh-CN" altLang="en-US" sz="2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</a:t>
            </a:r>
            <a:r>
              <a:rPr lang="zh-CN" altLang="en-US" sz="2800" dirty="0" smtClean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操作流程与注意事项</a:t>
            </a:r>
            <a:endParaRPr lang="zh-CN" altLang="en-US" sz="2800" dirty="0" smtClean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14"/>
          <p:cNvSpPr/>
          <p:nvPr/>
        </p:nvSpPr>
        <p:spPr>
          <a:xfrm>
            <a:off x="142875" y="771525"/>
            <a:ext cx="8474075" cy="513080"/>
          </a:xfrm>
          <a:prstGeom prst="rect">
            <a:avLst/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indent="457200">
              <a:lnSpc>
                <a:spcPct val="140000"/>
              </a:lnSpc>
              <a:spcAft>
                <a:spcPts val="0"/>
              </a:spcAft>
            </a:pP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）维护数据后点击“保存规模”按钮保存当前维护的数据。</a:t>
            </a: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（5）维护数据后点击“保存规模”按钮保存当前维护的数据。</a:t>
            </a: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（6）导出离线包前需要注意阶段选择：</a:t>
            </a: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可研初设阶段、施工阶段、竣工阶段、调整概算阶段，以免上传失败。</a:t>
            </a: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5650" y="1347470"/>
            <a:ext cx="7070090" cy="351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矩形 14"/>
          <p:cNvSpPr/>
          <p:nvPr/>
        </p:nvSpPr>
        <p:spPr>
          <a:xfrm>
            <a:off x="142875" y="699135"/>
            <a:ext cx="8474075" cy="1226820"/>
          </a:xfrm>
          <a:prstGeom prst="rect">
            <a:avLst/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indent="457200">
              <a:lnSpc>
                <a:spcPct val="140000"/>
              </a:lnSpc>
              <a:spcAft>
                <a:spcPts val="0"/>
              </a:spcAft>
            </a:pP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（二）导出离线包：</a:t>
            </a: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16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导出离线包前需要注意阶段选择：可研初设阶段、施工阶段、竣工阶段、调整概算阶段，以免上传失败。</a:t>
            </a: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（5）维护数据后点击“保存规模”按钮保存当前维护的数据。</a:t>
            </a: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（6）导出离线包前需要注意阶段选择：</a:t>
            </a: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可研初设阶段、施工阶段、竣工阶段、调整概算阶段，以免上传失败。</a:t>
            </a: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TextBox 4"/>
          <p:cNvSpPr/>
          <p:nvPr/>
        </p:nvSpPr>
        <p:spPr bwMode="auto">
          <a:xfrm>
            <a:off x="4860290" y="51435"/>
            <a:ext cx="4365625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lvl="1" indent="1143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lvl="2" indent="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lvl="3" indent="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lvl="4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zh-CN" altLang="en-US" sz="2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</a:t>
            </a:r>
            <a:r>
              <a:rPr lang="zh-CN" altLang="en-US" sz="2800" dirty="0" smtClean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操作流程与注意事项</a:t>
            </a:r>
            <a:endParaRPr lang="zh-CN" altLang="en-US" sz="2800" dirty="0" smtClean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59205" y="1925955"/>
            <a:ext cx="6614160" cy="4011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/>
          <p:nvPr/>
        </p:nvSpPr>
        <p:spPr bwMode="auto">
          <a:xfrm>
            <a:off x="4860290" y="51435"/>
            <a:ext cx="4365625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lvl="1" indent="1143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lvl="2" indent="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lvl="3" indent="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lvl="4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zh-CN" altLang="en-US" sz="28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</a:t>
            </a:r>
            <a:r>
              <a:rPr lang="zh-CN" altLang="en-US" sz="2800" dirty="0" smtClean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操作流程与注意事项</a:t>
            </a:r>
            <a:endParaRPr lang="zh-CN" altLang="en-US" sz="2800" dirty="0" smtClean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14"/>
          <p:cNvSpPr/>
          <p:nvPr/>
        </p:nvSpPr>
        <p:spPr>
          <a:xfrm>
            <a:off x="142875" y="857250"/>
            <a:ext cx="8474075" cy="475615"/>
          </a:xfrm>
          <a:prstGeom prst="rect">
            <a:avLst/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indent="457200">
              <a:lnSpc>
                <a:spcPct val="140000"/>
              </a:lnSpc>
              <a:spcAft>
                <a:spcPts val="0"/>
              </a:spcAft>
            </a:pP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）点击下方</a:t>
            </a:r>
            <a:r>
              <a:rPr lang="en-US" altLang="zh-CN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导出离线数据包</a:t>
            </a:r>
            <a:r>
              <a:rPr lang="en-US" altLang="zh-CN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按钮导出离线数据包。</a:t>
            </a: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（5）维护数据后点击“保存规模”按钮保存当前维护的数据。</a:t>
            </a: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（6）导出离线包前需要注意阶段选择：</a:t>
            </a: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r>
              <a:rPr lang="zh-CN" altLang="en-US" sz="2000" dirty="0" smtClean="0">
                <a:solidFill>
                  <a:srgbClr val="006F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可研初设阶段、施工阶段、竣工阶段、调整概算阶段，以免上传失败。</a:t>
            </a: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140000"/>
              </a:lnSpc>
              <a:spcAft>
                <a:spcPts val="0"/>
              </a:spcAft>
            </a:pPr>
            <a:endParaRPr lang="zh-CN" altLang="en-US" sz="2000" dirty="0" smtClean="0">
              <a:solidFill>
                <a:srgbClr val="006F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20420" y="1356995"/>
            <a:ext cx="7118350" cy="3553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NDBlMmYxYTM5NzM0OTBmYTM2ZTNhYmQxZjQ2NTI2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A88E"/>
        </a:solidFill>
        <a:ln>
          <a:noFill/>
        </a:ln>
      </a:spPr>
      <a:bodyPr>
        <a:noAutofit/>
      </a:bodyPr>
      <a:lstStyle>
        <a:defPPr lvl="0" algn="l" fontAlgn="auto">
          <a:lnSpc>
            <a:spcPct val="100000"/>
          </a:lnSpc>
          <a:defRPr lang="zh-CN" altLang="zh-CN" sz="1800" b="1" spc="200" dirty="0">
            <a:solidFill>
              <a:schemeClr val="bg1"/>
            </a:solidFill>
            <a:uFillTx/>
            <a:latin typeface="微软雅黑" panose="020B0503020204020204" pitchFamily="34" charset="-122"/>
            <a:ea typeface="微软雅黑" panose="020B0503020204020204" pitchFamily="34" charset="-122"/>
            <a:sym typeface="+mn-ea"/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1286</Words>
  <Application>WPS 演示</Application>
  <PresentationFormat>全屏显示(16:9)</PresentationFormat>
  <Paragraphs>190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等线 Light</vt:lpstr>
      <vt:lpstr>Calibri Light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刘远</dc:creator>
  <cp:lastModifiedBy>乐观的态度</cp:lastModifiedBy>
  <cp:revision>3235</cp:revision>
  <cp:lastPrinted>2022-11-13T09:16:00Z</cp:lastPrinted>
  <dcterms:created xsi:type="dcterms:W3CDTF">2019-04-08T03:37:00Z</dcterms:created>
  <dcterms:modified xsi:type="dcterms:W3CDTF">2024-02-02T09:00:23Z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6D52641C73A247ADA7561C0C7BF11D54_13</vt:lpwstr>
  </property>
</Properties>
</file>